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1" r:id="rId2"/>
    <p:sldId id="262" r:id="rId3"/>
    <p:sldId id="263" r:id="rId4"/>
    <p:sldId id="264" r:id="rId5"/>
    <p:sldId id="265" r:id="rId6"/>
    <p:sldId id="269" r:id="rId7"/>
    <p:sldId id="270" r:id="rId8"/>
    <p:sldId id="266" r:id="rId9"/>
    <p:sldId id="267" r:id="rId10"/>
    <p:sldId id="268" r:id="rId11"/>
    <p:sldId id="271" r:id="rId12"/>
    <p:sldId id="272" r:id="rId13"/>
    <p:sldId id="274" r:id="rId14"/>
    <p:sldId id="275" r:id="rId15"/>
    <p:sldId id="276" r:id="rId16"/>
    <p:sldId id="273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4A9A9B-81B5-459D-96A2-28E379564CD0}" v="2" dt="2022-04-06T13:38:14.189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706" autoAdjust="0"/>
  </p:normalViewPr>
  <p:slideViewPr>
    <p:cSldViewPr snapToGrid="0">
      <p:cViewPr>
        <p:scale>
          <a:sx n="283" d="100"/>
          <a:sy n="283" d="100"/>
        </p:scale>
        <p:origin x="-7617" y="-38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4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TARAPARK CHUTISAMOOOT" userId="d31bb2a0-e584-43d1-b8c6-0a4fc0a90f10" providerId="ADAL" clId="{BF4A9A9B-81B5-459D-96A2-28E379564CD0}"/>
    <pc:docChg chg="modSld">
      <pc:chgData name="PATTARAPARK CHUTISAMOOOT" userId="d31bb2a0-e584-43d1-b8c6-0a4fc0a90f10" providerId="ADAL" clId="{BF4A9A9B-81B5-459D-96A2-28E379564CD0}" dt="2022-04-06T13:46:47.400" v="4" actId="1076"/>
      <pc:docMkLst>
        <pc:docMk/>
      </pc:docMkLst>
      <pc:sldChg chg="addSp modSp mod">
        <pc:chgData name="PATTARAPARK CHUTISAMOOOT" userId="d31bb2a0-e584-43d1-b8c6-0a4fc0a90f10" providerId="ADAL" clId="{BF4A9A9B-81B5-459D-96A2-28E379564CD0}" dt="2022-04-06T13:46:47.400" v="4" actId="1076"/>
        <pc:sldMkLst>
          <pc:docMk/>
          <pc:sldMk cId="262742511" sldId="286"/>
        </pc:sldMkLst>
        <pc:spChg chg="mod">
          <ac:chgData name="PATTARAPARK CHUTISAMOOOT" userId="d31bb2a0-e584-43d1-b8c6-0a4fc0a90f10" providerId="ADAL" clId="{BF4A9A9B-81B5-459D-96A2-28E379564CD0}" dt="2022-04-06T13:38:14.189" v="1" actId="1076"/>
          <ac:spMkLst>
            <pc:docMk/>
            <pc:sldMk cId="262742511" sldId="286"/>
            <ac:spMk id="11" creationId="{FD54B1E7-D83A-4639-BBEE-0FCE88849F9D}"/>
          </ac:spMkLst>
        </pc:spChg>
        <pc:spChg chg="mod">
          <ac:chgData name="PATTARAPARK CHUTISAMOOOT" userId="d31bb2a0-e584-43d1-b8c6-0a4fc0a90f10" providerId="ADAL" clId="{BF4A9A9B-81B5-459D-96A2-28E379564CD0}" dt="2022-04-06T13:38:14.189" v="1" actId="1076"/>
          <ac:spMkLst>
            <pc:docMk/>
            <pc:sldMk cId="262742511" sldId="286"/>
            <ac:spMk id="12" creationId="{59645B9A-44E6-4E63-B4B0-1ECDF66AE5D4}"/>
          </ac:spMkLst>
        </pc:spChg>
        <pc:spChg chg="mod">
          <ac:chgData name="PATTARAPARK CHUTISAMOOOT" userId="d31bb2a0-e584-43d1-b8c6-0a4fc0a90f10" providerId="ADAL" clId="{BF4A9A9B-81B5-459D-96A2-28E379564CD0}" dt="2022-04-06T13:38:14.189" v="1" actId="1076"/>
          <ac:spMkLst>
            <pc:docMk/>
            <pc:sldMk cId="262742511" sldId="286"/>
            <ac:spMk id="13" creationId="{3D2BFC8D-069D-4B36-B96F-0ACF976B8C2B}"/>
          </ac:spMkLst>
        </pc:spChg>
        <pc:grpChg chg="mod">
          <ac:chgData name="PATTARAPARK CHUTISAMOOOT" userId="d31bb2a0-e584-43d1-b8c6-0a4fc0a90f10" providerId="ADAL" clId="{BF4A9A9B-81B5-459D-96A2-28E379564CD0}" dt="2022-04-06T13:38:14.189" v="1" actId="1076"/>
          <ac:grpSpMkLst>
            <pc:docMk/>
            <pc:sldMk cId="262742511" sldId="286"/>
            <ac:grpSpMk id="3" creationId="{3C33EEE8-2DF8-4589-BF3A-30EE49928B34}"/>
          </ac:grpSpMkLst>
        </pc:grpChg>
        <pc:grpChg chg="mod">
          <ac:chgData name="PATTARAPARK CHUTISAMOOOT" userId="d31bb2a0-e584-43d1-b8c6-0a4fc0a90f10" providerId="ADAL" clId="{BF4A9A9B-81B5-459D-96A2-28E379564CD0}" dt="2022-04-06T13:38:14.189" v="1" actId="1076"/>
          <ac:grpSpMkLst>
            <pc:docMk/>
            <pc:sldMk cId="262742511" sldId="286"/>
            <ac:grpSpMk id="6" creationId="{C7BE614F-5759-4A02-BCF1-293BD48C2BB9}"/>
          </ac:grpSpMkLst>
        </pc:grpChg>
        <pc:picChg chg="mod">
          <ac:chgData name="PATTARAPARK CHUTISAMOOOT" userId="d31bb2a0-e584-43d1-b8c6-0a4fc0a90f10" providerId="ADAL" clId="{BF4A9A9B-81B5-459D-96A2-28E379564CD0}" dt="2022-04-06T13:38:14.189" v="1" actId="1076"/>
          <ac:picMkLst>
            <pc:docMk/>
            <pc:sldMk cId="262742511" sldId="286"/>
            <ac:picMk id="4" creationId="{B2BD0024-8C28-4C49-A837-CA4D4E9C0FC9}"/>
          </ac:picMkLst>
        </pc:picChg>
        <pc:picChg chg="mod">
          <ac:chgData name="PATTARAPARK CHUTISAMOOOT" userId="d31bb2a0-e584-43d1-b8c6-0a4fc0a90f10" providerId="ADAL" clId="{BF4A9A9B-81B5-459D-96A2-28E379564CD0}" dt="2022-04-06T13:38:14.189" v="1" actId="1076"/>
          <ac:picMkLst>
            <pc:docMk/>
            <pc:sldMk cId="262742511" sldId="286"/>
            <ac:picMk id="5" creationId="{1AA89E00-8107-40EB-BD52-140C76A9262B}"/>
          </ac:picMkLst>
        </pc:picChg>
        <pc:picChg chg="mod">
          <ac:chgData name="PATTARAPARK CHUTISAMOOOT" userId="d31bb2a0-e584-43d1-b8c6-0a4fc0a90f10" providerId="ADAL" clId="{BF4A9A9B-81B5-459D-96A2-28E379564CD0}" dt="2022-04-06T13:38:14.189" v="1" actId="1076"/>
          <ac:picMkLst>
            <pc:docMk/>
            <pc:sldMk cId="262742511" sldId="286"/>
            <ac:picMk id="7" creationId="{FE8B1C98-1F9F-4577-B36B-BE4352323599}"/>
          </ac:picMkLst>
        </pc:picChg>
        <pc:cxnChg chg="mod">
          <ac:chgData name="PATTARAPARK CHUTISAMOOOT" userId="d31bb2a0-e584-43d1-b8c6-0a4fc0a90f10" providerId="ADAL" clId="{BF4A9A9B-81B5-459D-96A2-28E379564CD0}" dt="2022-04-06T13:38:14.189" v="1" actId="1076"/>
          <ac:cxnSpMkLst>
            <pc:docMk/>
            <pc:sldMk cId="262742511" sldId="286"/>
            <ac:cxnSpMk id="8" creationId="{3C9F0BE1-DB34-441A-AD13-3D3F03448E28}"/>
          </ac:cxnSpMkLst>
        </pc:cxnChg>
        <pc:cxnChg chg="mod">
          <ac:chgData name="PATTARAPARK CHUTISAMOOOT" userId="d31bb2a0-e584-43d1-b8c6-0a4fc0a90f10" providerId="ADAL" clId="{BF4A9A9B-81B5-459D-96A2-28E379564CD0}" dt="2022-04-06T13:38:14.189" v="1" actId="1076"/>
          <ac:cxnSpMkLst>
            <pc:docMk/>
            <pc:sldMk cId="262742511" sldId="286"/>
            <ac:cxnSpMk id="9" creationId="{94364A07-45B7-4B17-8878-5188C6370B6E}"/>
          </ac:cxnSpMkLst>
        </pc:cxnChg>
        <pc:cxnChg chg="mod">
          <ac:chgData name="PATTARAPARK CHUTISAMOOOT" userId="d31bb2a0-e584-43d1-b8c6-0a4fc0a90f10" providerId="ADAL" clId="{BF4A9A9B-81B5-459D-96A2-28E379564CD0}" dt="2022-04-06T13:38:14.189" v="1" actId="1076"/>
          <ac:cxnSpMkLst>
            <pc:docMk/>
            <pc:sldMk cId="262742511" sldId="286"/>
            <ac:cxnSpMk id="10" creationId="{0A5C709B-61DB-4080-8D59-6EAE0C00DB1D}"/>
          </ac:cxnSpMkLst>
        </pc:cxnChg>
        <pc:cxnChg chg="add mod">
          <ac:chgData name="PATTARAPARK CHUTISAMOOOT" userId="d31bb2a0-e584-43d1-b8c6-0a4fc0a90f10" providerId="ADAL" clId="{BF4A9A9B-81B5-459D-96A2-28E379564CD0}" dt="2022-04-06T13:46:47.400" v="4" actId="1076"/>
          <ac:cxnSpMkLst>
            <pc:docMk/>
            <pc:sldMk cId="262742511" sldId="286"/>
            <ac:cxnSpMk id="15" creationId="{990926DF-BEC1-44B0-AA4F-2852B8E9146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459954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  <a:latin typeface="+mn-lt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 b="0">
                <a:solidFill>
                  <a:schemeClr val="accent1">
                    <a:lumMod val="75000"/>
                  </a:schemeClr>
                </a:solidFill>
                <a:latin typeface="+mn-lt"/>
                <a:cs typeface="DilleniaUPC" panose="02020603050405020304" pitchFamily="18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773D7F5-2305-40BF-9C1A-0442E49BE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920" y="21359"/>
            <a:ext cx="1607444" cy="8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5430E1-8BDA-4BB7-930D-F655EB4F3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556" y="0"/>
            <a:ext cx="1607444" cy="8037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DEC2D41-D524-40F4-A8D2-3205169D4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139" y="107567"/>
            <a:ext cx="9601200" cy="785568"/>
          </a:xfrm>
        </p:spPr>
        <p:txBody>
          <a:bodyPr>
            <a:normAutofit/>
          </a:bodyPr>
          <a:lstStyle>
            <a:lvl1pPr>
              <a:defRPr sz="3600">
                <a:latin typeface="+mj-lt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Head </a:t>
            </a:r>
            <a:r>
              <a:rPr lang="th-TH" dirty="0"/>
              <a:t>หัวข้อ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E95144-2E5D-4ECC-8DF8-73076B7E41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0611" y="1265275"/>
            <a:ext cx="10910777" cy="5156791"/>
          </a:xfrm>
        </p:spPr>
        <p:txBody>
          <a:bodyPr>
            <a:normAutofit lnSpcReduction="10000"/>
          </a:bodyPr>
          <a:lstStyle>
            <a:lvl1pPr>
              <a:defRPr sz="2800">
                <a:latin typeface="+mn-lt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One</a:t>
            </a:r>
            <a:r>
              <a:rPr lang="th-TH" dirty="0"/>
              <a:t> หัวข้อ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2C341-E780-45E3-A343-757063B5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Intelligent Devices and Digital Systems, 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D6BDB-11FA-4084-BEF8-9B87B029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688" y="6289679"/>
            <a:ext cx="2094505" cy="222436"/>
          </a:xfrm>
        </p:spPr>
        <p:txBody>
          <a:bodyPr/>
          <a:lstStyle/>
          <a:p>
            <a:r>
              <a:rPr lang="en-US" dirty="0" err="1"/>
              <a:t>Dr.Sumek</a:t>
            </a:r>
            <a:r>
              <a:rPr lang="en-US" dirty="0"/>
              <a:t> Wisayataksin</a:t>
            </a:r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4/6/2022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4/6/2022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2E0E0-7E71-4E7F-8498-262C2970A297}"/>
              </a:ext>
            </a:extLst>
          </p:cNvPr>
          <p:cNvSpPr txBox="1"/>
          <p:nvPr userDrawn="1"/>
        </p:nvSpPr>
        <p:spPr>
          <a:xfrm>
            <a:off x="902677" y="621323"/>
            <a:ext cx="9956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English </a:t>
            </a:r>
            <a:r>
              <a:rPr lang="th-TH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ไทย </a:t>
            </a:r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Test</a:t>
            </a:r>
            <a:r>
              <a:rPr lang="th-TH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4/6/2022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065402"/>
            <a:ext cx="9604310" cy="721550"/>
          </a:xfrm>
        </p:spPr>
        <p:txBody>
          <a:bodyPr>
            <a:normAutofit/>
          </a:bodyPr>
          <a:lstStyle/>
          <a:p>
            <a:pPr algn="r"/>
            <a:r>
              <a:rPr lang="en-US" sz="3600" dirty="0"/>
              <a:t>Arduino Lab 6 : Motor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3604438"/>
            <a:ext cx="9604310" cy="1626782"/>
          </a:xfrm>
        </p:spPr>
        <p:txBody>
          <a:bodyPr/>
          <a:lstStyle/>
          <a:p>
            <a:pPr algn="r"/>
            <a:r>
              <a:rPr lang="en-US" sz="1800" dirty="0"/>
              <a:t>Asst. Prof. </a:t>
            </a:r>
            <a:r>
              <a:rPr lang="en-US" sz="1800" dirty="0" err="1"/>
              <a:t>Dr.Sumek</a:t>
            </a:r>
            <a:r>
              <a:rPr lang="en-US" sz="1800" dirty="0"/>
              <a:t>  Wisayataksin</a:t>
            </a:r>
          </a:p>
          <a:p>
            <a:pPr algn="r"/>
            <a:endParaRPr lang="en-US" sz="1800" dirty="0"/>
          </a:p>
          <a:p>
            <a:pPr algn="r"/>
            <a:r>
              <a:rPr lang="en-US" sz="1800" dirty="0"/>
              <a:t>Faculty of Engineering</a:t>
            </a:r>
          </a:p>
          <a:p>
            <a:pPr algn="r"/>
            <a:r>
              <a:rPr lang="en-US" sz="1800" dirty="0"/>
              <a:t>King Mongkut’s Institute of Technology </a:t>
            </a:r>
            <a:r>
              <a:rPr lang="en-US" sz="1800" dirty="0" err="1"/>
              <a:t>Ladkrabang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6150-889E-4F68-86BB-5E959C97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611" y="0"/>
            <a:ext cx="9601200" cy="785568"/>
          </a:xfrm>
        </p:spPr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3AEB1-0DAC-4FFA-AFD4-E02AF7AF6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850604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Servo Motor Code Sample </a:t>
            </a:r>
          </a:p>
        </p:txBody>
      </p:sp>
      <p:pic>
        <p:nvPicPr>
          <p:cNvPr id="3076" name="Picture 4" descr="Image result for servo motor arduino&quot;">
            <a:extLst>
              <a:ext uri="{FF2B5EF4-FFF2-40B4-BE49-F238E27FC236}">
                <a16:creationId xmlns:a16="http://schemas.microsoft.com/office/drawing/2014/main" id="{F354260D-D1B6-4A62-8418-144209B0D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1" y="1349796"/>
            <a:ext cx="7025386" cy="45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B5AAD-C3BD-421C-9B53-4830EADE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584" y="1119186"/>
            <a:ext cx="2314575" cy="46196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059A00-6DD2-48BE-9F5D-1EF0FC25C180}"/>
              </a:ext>
            </a:extLst>
          </p:cNvPr>
          <p:cNvCxnSpPr/>
          <p:nvPr/>
        </p:nvCxnSpPr>
        <p:spPr>
          <a:xfrm>
            <a:off x="3640822" y="2718033"/>
            <a:ext cx="1082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C0F1BA-CB3C-4209-8A64-0854C46C7289}"/>
              </a:ext>
            </a:extLst>
          </p:cNvPr>
          <p:cNvSpPr txBox="1"/>
          <p:nvPr/>
        </p:nvSpPr>
        <p:spPr>
          <a:xfrm>
            <a:off x="2516697" y="2533367"/>
            <a:ext cx="143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Pin </a:t>
            </a:r>
          </a:p>
        </p:txBody>
      </p:sp>
    </p:spTree>
    <p:extLst>
      <p:ext uri="{BB962C8B-B14F-4D97-AF65-F5344CB8AC3E}">
        <p14:creationId xmlns:p14="http://schemas.microsoft.com/office/powerpoint/2010/main" val="402298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86E0-9A10-4E13-81A1-D9824C84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6.1 : Servo Motor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0BF93F-451E-4798-B813-D5017EB2B51B}"/>
              </a:ext>
            </a:extLst>
          </p:cNvPr>
          <p:cNvGrpSpPr/>
          <p:nvPr/>
        </p:nvGrpSpPr>
        <p:grpSpPr>
          <a:xfrm>
            <a:off x="4642159" y="1263812"/>
            <a:ext cx="7025386" cy="4573574"/>
            <a:chOff x="4642159" y="1263812"/>
            <a:chExt cx="7025386" cy="4573574"/>
          </a:xfrm>
        </p:grpSpPr>
        <p:pic>
          <p:nvPicPr>
            <p:cNvPr id="4" name="Picture 4" descr="Image result for servo motor arduino&quot;">
              <a:extLst>
                <a:ext uri="{FF2B5EF4-FFF2-40B4-BE49-F238E27FC236}">
                  <a16:creationId xmlns:a16="http://schemas.microsoft.com/office/drawing/2014/main" id="{0C2C74D5-B360-4999-971E-E33005A9E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59" y="1263812"/>
              <a:ext cx="7025386" cy="4573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9D7B72A-7C37-4814-947A-BBD447260CEC}"/>
                </a:ext>
              </a:extLst>
            </p:cNvPr>
            <p:cNvCxnSpPr/>
            <p:nvPr/>
          </p:nvCxnSpPr>
          <p:spPr>
            <a:xfrm>
              <a:off x="7642370" y="2632049"/>
              <a:ext cx="10821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711958-7127-4A20-A68F-43CA674D9CF5}"/>
                </a:ext>
              </a:extLst>
            </p:cNvPr>
            <p:cNvSpPr txBox="1"/>
            <p:nvPr/>
          </p:nvSpPr>
          <p:spPr>
            <a:xfrm>
              <a:off x="6518245" y="2447383"/>
              <a:ext cx="1434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White Pin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574F49-54BB-4C8C-BA13-D91B5BB9A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962" y="2447383"/>
              <a:ext cx="704850" cy="17145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274A-CD21-489E-B27F-257231121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2" y="1265275"/>
            <a:ext cx="5357516" cy="515679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Control Servo motor using push button. </a:t>
            </a:r>
          </a:p>
          <a:p>
            <a:pPr>
              <a:buFontTx/>
              <a:buChar char="-"/>
            </a:pPr>
            <a:r>
              <a:rPr lang="en-US" sz="2400" dirty="0"/>
              <a:t>Angle starts at 0 degree. Every time button is pushed, angle increases 45 degree.</a:t>
            </a:r>
          </a:p>
          <a:p>
            <a:pPr>
              <a:buFontTx/>
              <a:buChar char="-"/>
            </a:pPr>
            <a:r>
              <a:rPr lang="en-US" sz="2400" dirty="0"/>
              <a:t>When angle become 180 degree, decrease 45 degree until 0 degree.</a:t>
            </a:r>
          </a:p>
          <a:p>
            <a:pPr>
              <a:buFontTx/>
              <a:buChar char="-"/>
            </a:pPr>
            <a:r>
              <a:rPr lang="en-US" sz="2400" dirty="0"/>
              <a:t>Show the angle on Serial port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0 -&gt; 45 -&gt; 90 -&gt; 135 -&gt; 180 -&gt; 135 -&gt; 90 -&gt; 45 -&gt; 0 &gt; ….</a:t>
            </a:r>
          </a:p>
        </p:txBody>
      </p:sp>
    </p:spTree>
    <p:extLst>
      <p:ext uri="{BB962C8B-B14F-4D97-AF65-F5344CB8AC3E}">
        <p14:creationId xmlns:p14="http://schemas.microsoft.com/office/powerpoint/2010/main" val="264669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8F5B-2D02-4D36-940B-CAB80DF4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E1548-D23F-435E-8F86-B8F075D4A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DC motors with precise control of how far they spin. </a:t>
            </a:r>
          </a:p>
          <a:p>
            <a:r>
              <a:rPr lang="en-US" sz="2400" dirty="0"/>
              <a:t>They have a fixed number of “steps” the take to turn one full revolution. </a:t>
            </a:r>
          </a:p>
          <a:p>
            <a:r>
              <a:rPr lang="en-US" sz="2400" dirty="0"/>
              <a:t>You can control them one step at a time. </a:t>
            </a:r>
          </a:p>
          <a:p>
            <a:r>
              <a:rPr lang="en-US" sz="2400" dirty="0"/>
              <a:t>Makes for very precise and repeatable positioning.</a:t>
            </a:r>
          </a:p>
        </p:txBody>
      </p:sp>
      <p:pic>
        <p:nvPicPr>
          <p:cNvPr id="7170" name="Picture 2" descr="Image result for stepper motor">
            <a:extLst>
              <a:ext uri="{FF2B5EF4-FFF2-40B4-BE49-F238E27FC236}">
                <a16:creationId xmlns:a16="http://schemas.microsoft.com/office/drawing/2014/main" id="{D6507974-0A56-4294-ADA0-B110D7B7E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11" y="3688796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tepper motor&quot;">
            <a:extLst>
              <a:ext uri="{FF2B5EF4-FFF2-40B4-BE49-F238E27FC236}">
                <a16:creationId xmlns:a16="http://schemas.microsoft.com/office/drawing/2014/main" id="{4AA8DCDD-4B3C-4D50-AE52-82041F11E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02" y="3572534"/>
            <a:ext cx="2347073" cy="234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stepper motor&quot;">
            <a:extLst>
              <a:ext uri="{FF2B5EF4-FFF2-40B4-BE49-F238E27FC236}">
                <a16:creationId xmlns:a16="http://schemas.microsoft.com/office/drawing/2014/main" id="{9DC1D302-B853-4808-8D81-B8789F0F3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01" y="3686960"/>
            <a:ext cx="3762463" cy="21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1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31F9-1250-4623-9868-A00F23C2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A0FAB-8D26-458E-907E-C5D3A1D7C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22662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Very precise. </a:t>
            </a:r>
            <a:endParaRPr lang="th-TH" dirty="0"/>
          </a:p>
          <a:p>
            <a:r>
              <a:rPr lang="en-US" dirty="0"/>
              <a:t>Much stronger than servos, but they use more current. </a:t>
            </a:r>
          </a:p>
          <a:p>
            <a:r>
              <a:rPr lang="en-US" dirty="0"/>
              <a:t>a little tricky to drive.</a:t>
            </a:r>
          </a:p>
        </p:txBody>
      </p:sp>
    </p:spTree>
    <p:extLst>
      <p:ext uri="{BB962C8B-B14F-4D97-AF65-F5344CB8AC3E}">
        <p14:creationId xmlns:p14="http://schemas.microsoft.com/office/powerpoint/2010/main" val="89478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3AF-90BE-4759-85BB-5587D29F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D2749-AD1B-4F35-AC23-06E90C339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56218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How do they work ?   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D34F48E-7411-4E8B-8C78-CE1AC2F9C9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04" y="2093351"/>
            <a:ext cx="3476959" cy="347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FCFD835-EA65-48B5-931C-E211C18A6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460689"/>
              </p:ext>
            </p:extLst>
          </p:nvPr>
        </p:nvGraphicFramePr>
        <p:xfrm>
          <a:off x="5150839" y="2807513"/>
          <a:ext cx="604939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879">
                  <a:extLst>
                    <a:ext uri="{9D8B030D-6E8A-4147-A177-3AD203B41FA5}">
                      <a16:colId xmlns:a16="http://schemas.microsoft.com/office/drawing/2014/main" val="1521211282"/>
                    </a:ext>
                  </a:extLst>
                </a:gridCol>
                <a:gridCol w="1209879">
                  <a:extLst>
                    <a:ext uri="{9D8B030D-6E8A-4147-A177-3AD203B41FA5}">
                      <a16:colId xmlns:a16="http://schemas.microsoft.com/office/drawing/2014/main" val="203698621"/>
                    </a:ext>
                  </a:extLst>
                </a:gridCol>
                <a:gridCol w="1209879">
                  <a:extLst>
                    <a:ext uri="{9D8B030D-6E8A-4147-A177-3AD203B41FA5}">
                      <a16:colId xmlns:a16="http://schemas.microsoft.com/office/drawing/2014/main" val="4128356136"/>
                    </a:ext>
                  </a:extLst>
                </a:gridCol>
                <a:gridCol w="1209879">
                  <a:extLst>
                    <a:ext uri="{9D8B030D-6E8A-4147-A177-3AD203B41FA5}">
                      <a16:colId xmlns:a16="http://schemas.microsoft.com/office/drawing/2014/main" val="1770804974"/>
                    </a:ext>
                  </a:extLst>
                </a:gridCol>
                <a:gridCol w="1209879">
                  <a:extLst>
                    <a:ext uri="{9D8B030D-6E8A-4147-A177-3AD203B41FA5}">
                      <a16:colId xmlns:a16="http://schemas.microsoft.com/office/drawing/2014/main" val="69152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30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0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8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89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266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432A6C-7C97-4FC5-8F6A-B7343C7136A3}"/>
              </a:ext>
            </a:extLst>
          </p:cNvPr>
          <p:cNvSpPr txBox="1"/>
          <p:nvPr/>
        </p:nvSpPr>
        <p:spPr>
          <a:xfrm>
            <a:off x="2340528" y="1660912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5904D-4941-44E3-8911-3B20CF618ACF}"/>
              </a:ext>
            </a:extLst>
          </p:cNvPr>
          <p:cNvSpPr txBox="1"/>
          <p:nvPr/>
        </p:nvSpPr>
        <p:spPr>
          <a:xfrm>
            <a:off x="3514139" y="2685767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D7D97-8BCB-4E9F-B53F-989DCB1DAA23}"/>
              </a:ext>
            </a:extLst>
          </p:cNvPr>
          <p:cNvSpPr txBox="1"/>
          <p:nvPr/>
        </p:nvSpPr>
        <p:spPr>
          <a:xfrm>
            <a:off x="3163199" y="4827756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7FE56-C32E-485D-84DF-79ADE60B7248}"/>
              </a:ext>
            </a:extLst>
          </p:cNvPr>
          <p:cNvSpPr txBox="1"/>
          <p:nvPr/>
        </p:nvSpPr>
        <p:spPr>
          <a:xfrm>
            <a:off x="1085804" y="3130506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4C9D8-CF50-4FF0-A276-244C058AA3FD}"/>
              </a:ext>
            </a:extLst>
          </p:cNvPr>
          <p:cNvSpPr txBox="1"/>
          <p:nvPr/>
        </p:nvSpPr>
        <p:spPr>
          <a:xfrm>
            <a:off x="6321569" y="2030244"/>
            <a:ext cx="370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STEP</a:t>
            </a:r>
          </a:p>
        </p:txBody>
      </p:sp>
    </p:spTree>
    <p:extLst>
      <p:ext uri="{BB962C8B-B14F-4D97-AF65-F5344CB8AC3E}">
        <p14:creationId xmlns:p14="http://schemas.microsoft.com/office/powerpoint/2010/main" val="16354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A060-2B18-4E0E-B1D8-9C004E50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DC18B-70B6-4CB9-A750-EF6A9DEEB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they work ?    </a:t>
            </a:r>
          </a:p>
          <a:p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A524D57-31A3-4D8A-86F0-B993E3E6E8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71" y="2147581"/>
            <a:ext cx="3539327" cy="353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8F1D0E1-F50E-44E3-850B-2C40D54D0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667327"/>
              </p:ext>
            </p:extLst>
          </p:nvPr>
        </p:nvGraphicFramePr>
        <p:xfrm>
          <a:off x="5150838" y="2147581"/>
          <a:ext cx="6049395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879">
                  <a:extLst>
                    <a:ext uri="{9D8B030D-6E8A-4147-A177-3AD203B41FA5}">
                      <a16:colId xmlns:a16="http://schemas.microsoft.com/office/drawing/2014/main" val="1521211282"/>
                    </a:ext>
                  </a:extLst>
                </a:gridCol>
                <a:gridCol w="1209879">
                  <a:extLst>
                    <a:ext uri="{9D8B030D-6E8A-4147-A177-3AD203B41FA5}">
                      <a16:colId xmlns:a16="http://schemas.microsoft.com/office/drawing/2014/main" val="203698621"/>
                    </a:ext>
                  </a:extLst>
                </a:gridCol>
                <a:gridCol w="1209879">
                  <a:extLst>
                    <a:ext uri="{9D8B030D-6E8A-4147-A177-3AD203B41FA5}">
                      <a16:colId xmlns:a16="http://schemas.microsoft.com/office/drawing/2014/main" val="4128356136"/>
                    </a:ext>
                  </a:extLst>
                </a:gridCol>
                <a:gridCol w="1209879">
                  <a:extLst>
                    <a:ext uri="{9D8B030D-6E8A-4147-A177-3AD203B41FA5}">
                      <a16:colId xmlns:a16="http://schemas.microsoft.com/office/drawing/2014/main" val="1770804974"/>
                    </a:ext>
                  </a:extLst>
                </a:gridCol>
                <a:gridCol w="1209879">
                  <a:extLst>
                    <a:ext uri="{9D8B030D-6E8A-4147-A177-3AD203B41FA5}">
                      <a16:colId xmlns:a16="http://schemas.microsoft.com/office/drawing/2014/main" val="69152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30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0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8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89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2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11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31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39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1374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FC4AA6-B1CA-4B71-AA05-D4716241F6AE}"/>
              </a:ext>
            </a:extLst>
          </p:cNvPr>
          <p:cNvSpPr txBox="1"/>
          <p:nvPr/>
        </p:nvSpPr>
        <p:spPr>
          <a:xfrm>
            <a:off x="6321569" y="1482396"/>
            <a:ext cx="370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HALF STEP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714B7-061F-40F0-B347-B3ADB9E18620}"/>
              </a:ext>
            </a:extLst>
          </p:cNvPr>
          <p:cNvSpPr txBox="1"/>
          <p:nvPr/>
        </p:nvSpPr>
        <p:spPr>
          <a:xfrm>
            <a:off x="2293163" y="1775441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34E01-D7BA-4CF7-9DF2-B5DE5903B2C6}"/>
              </a:ext>
            </a:extLst>
          </p:cNvPr>
          <p:cNvSpPr txBox="1"/>
          <p:nvPr/>
        </p:nvSpPr>
        <p:spPr>
          <a:xfrm>
            <a:off x="3466774" y="2800296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6175A-EFD7-4E9B-AB09-6231695D46FF}"/>
              </a:ext>
            </a:extLst>
          </p:cNvPr>
          <p:cNvSpPr txBox="1"/>
          <p:nvPr/>
        </p:nvSpPr>
        <p:spPr>
          <a:xfrm>
            <a:off x="3115834" y="4942285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C0D8B-451B-47D5-A497-622EDC5E7248}"/>
              </a:ext>
            </a:extLst>
          </p:cNvPr>
          <p:cNvSpPr txBox="1"/>
          <p:nvPr/>
        </p:nvSpPr>
        <p:spPr>
          <a:xfrm>
            <a:off x="1038439" y="3245035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in4</a:t>
            </a:r>
          </a:p>
        </p:txBody>
      </p:sp>
    </p:spTree>
    <p:extLst>
      <p:ext uri="{BB962C8B-B14F-4D97-AF65-F5344CB8AC3E}">
        <p14:creationId xmlns:p14="http://schemas.microsoft.com/office/powerpoint/2010/main" val="35490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6499-77C3-4074-9B26-A00B6933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39" y="0"/>
            <a:ext cx="9601200" cy="785568"/>
          </a:xfrm>
        </p:spPr>
        <p:txBody>
          <a:bodyPr/>
          <a:lstStyle/>
          <a:p>
            <a:r>
              <a:rPr lang="en-US" dirty="0"/>
              <a:t>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F2E47-5F45-4E79-9098-A06C4FE2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38772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Applications</a:t>
            </a:r>
          </a:p>
        </p:txBody>
      </p:sp>
      <p:pic>
        <p:nvPicPr>
          <p:cNvPr id="9218" name="Picture 2" descr="Image result for stepper motor applications gif&quot;">
            <a:extLst>
              <a:ext uri="{FF2B5EF4-FFF2-40B4-BE49-F238E27FC236}">
                <a16:creationId xmlns:a16="http://schemas.microsoft.com/office/drawing/2014/main" id="{39C92832-CD93-4161-906B-A511DE19A6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9" y="2298583"/>
            <a:ext cx="4520047" cy="30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stepper motor applications gif&quot;">
            <a:extLst>
              <a:ext uri="{FF2B5EF4-FFF2-40B4-BE49-F238E27FC236}">
                <a16:creationId xmlns:a16="http://schemas.microsoft.com/office/drawing/2014/main" id="{7D5AA399-7AAF-411C-9DE8-E9C2551309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092" y="1815777"/>
            <a:ext cx="5204486" cy="400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CDEE-779C-4587-B162-A2B3927C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C1D71-613D-46E2-B896-4D1B341B2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2" y="2576014"/>
            <a:ext cx="4794927" cy="244294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233A21-C421-4BD2-B969-E043EBD04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38772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Applications</a:t>
            </a:r>
          </a:p>
        </p:txBody>
      </p:sp>
      <p:pic>
        <p:nvPicPr>
          <p:cNvPr id="6" name="plotterthumb_7tliwHoPXq">
            <a:hlinkClick r:id="" action="ppaction://media"/>
            <a:extLst>
              <a:ext uri="{FF2B5EF4-FFF2-40B4-BE49-F238E27FC236}">
                <a16:creationId xmlns:a16="http://schemas.microsoft.com/office/drawing/2014/main" id="{281D3797-B368-4BBD-99FF-E4FAD52C2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8803" y="1524698"/>
            <a:ext cx="4943388" cy="37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8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04F2-62F7-42B2-8BF3-4367A348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17" y="0"/>
            <a:ext cx="9601200" cy="785568"/>
          </a:xfrm>
        </p:spPr>
        <p:txBody>
          <a:bodyPr/>
          <a:lstStyle/>
          <a:p>
            <a:r>
              <a:rPr lang="en-US" dirty="0"/>
              <a:t>Lab 6.2 : 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5A968-F303-46AC-AF51-AD08B668A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850604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Connection</a:t>
            </a:r>
          </a:p>
        </p:txBody>
      </p:sp>
      <p:pic>
        <p:nvPicPr>
          <p:cNvPr id="13314" name="Picture 2" descr="Image result for stepper motor arduino code&quot;">
            <a:extLst>
              <a:ext uri="{FF2B5EF4-FFF2-40B4-BE49-F238E27FC236}">
                <a16:creationId xmlns:a16="http://schemas.microsoft.com/office/drawing/2014/main" id="{598D9496-FBFA-4F5F-BF04-F7D111BC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269" y="1448742"/>
            <a:ext cx="7008652" cy="438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95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D5A49-9DDE-473A-8D07-FB6D06682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929715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2C8452-0AD6-4329-8186-01944D27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86" y="0"/>
            <a:ext cx="9601200" cy="785813"/>
          </a:xfrm>
        </p:spPr>
        <p:txBody>
          <a:bodyPr/>
          <a:lstStyle/>
          <a:p>
            <a:r>
              <a:rPr lang="en-US" dirty="0"/>
              <a:t>Lab 6.2 : Stepper Motor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7C67E-3CE2-4A14-8B20-9BCD9750CDF4}"/>
              </a:ext>
            </a:extLst>
          </p:cNvPr>
          <p:cNvSpPr txBox="1"/>
          <p:nvPr/>
        </p:nvSpPr>
        <p:spPr>
          <a:xfrm>
            <a:off x="9280648" y="4485174"/>
            <a:ext cx="2270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number to make the stepper motor turns</a:t>
            </a:r>
          </a:p>
          <a:p>
            <a:r>
              <a:rPr lang="en-US" dirty="0"/>
              <a:t>360, 180, 90 and 45 degree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81084B-6D30-44E4-B92A-7043037D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02" y="854571"/>
            <a:ext cx="3456344" cy="525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">
            <a:extLst>
              <a:ext uri="{FF2B5EF4-FFF2-40B4-BE49-F238E27FC236}">
                <a16:creationId xmlns:a16="http://schemas.microsoft.com/office/drawing/2014/main" id="{E8B21A10-C331-495F-BFEB-3A351D0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785" y="785813"/>
            <a:ext cx="2907822" cy="380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E3DF1-C447-4938-9805-624F00F022F3}"/>
              </a:ext>
            </a:extLst>
          </p:cNvPr>
          <p:cNvCxnSpPr>
            <a:cxnSpLocks/>
          </p:cNvCxnSpPr>
          <p:nvPr/>
        </p:nvCxnSpPr>
        <p:spPr>
          <a:xfrm flipH="1" flipV="1">
            <a:off x="8147926" y="3598877"/>
            <a:ext cx="1061992" cy="140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5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FDD7-C244-4EAF-B44C-61656183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15CAC-615D-4FFD-ADAA-3C494FA5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Servo Motor.                  Stepper Motor.                     DC Motor.</a:t>
            </a:r>
          </a:p>
        </p:txBody>
      </p:sp>
      <p:pic>
        <p:nvPicPr>
          <p:cNvPr id="1026" name="Picture 2" descr="Image result for servo motor arduino&quot;">
            <a:extLst>
              <a:ext uri="{FF2B5EF4-FFF2-40B4-BE49-F238E27FC236}">
                <a16:creationId xmlns:a16="http://schemas.microsoft.com/office/drawing/2014/main" id="{1BEC3253-A1C5-46D3-93F9-F0DC18F30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30" y="2096011"/>
            <a:ext cx="2812097" cy="281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epper motor arduino&quot;">
            <a:extLst>
              <a:ext uri="{FF2B5EF4-FFF2-40B4-BE49-F238E27FC236}">
                <a16:creationId xmlns:a16="http://schemas.microsoft.com/office/drawing/2014/main" id="{60A483A4-E3CA-4BF4-A23B-5DA2885A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68" y="2096010"/>
            <a:ext cx="3749463" cy="281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c motor arduino&quot;">
            <a:extLst>
              <a:ext uri="{FF2B5EF4-FFF2-40B4-BE49-F238E27FC236}">
                <a16:creationId xmlns:a16="http://schemas.microsoft.com/office/drawing/2014/main" id="{EFB0B95D-E696-48C1-AA33-A9814E18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58" y="1956458"/>
            <a:ext cx="2945083" cy="294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79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6028-D338-483D-AF38-35E99A6E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C69F-CDCE-4056-843C-D289A8DA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22662"/>
            <a:ext cx="11129143" cy="5156791"/>
          </a:xfrm>
        </p:spPr>
        <p:txBody>
          <a:bodyPr>
            <a:normAutofit/>
          </a:bodyPr>
          <a:lstStyle/>
          <a:p>
            <a:r>
              <a:rPr lang="en-US" dirty="0"/>
              <a:t>It is a machine which convert electrical energy into mechanical energy.</a:t>
            </a:r>
          </a:p>
          <a:p>
            <a:r>
              <a:rPr lang="en-US" dirty="0"/>
              <a:t>DC motor means a motor that runs on direct current (DC) electricity.</a:t>
            </a:r>
          </a:p>
        </p:txBody>
      </p:sp>
      <p:pic>
        <p:nvPicPr>
          <p:cNvPr id="14338" name="Picture 2" descr="Image result for dc motor&quot;">
            <a:extLst>
              <a:ext uri="{FF2B5EF4-FFF2-40B4-BE49-F238E27FC236}">
                <a16:creationId xmlns:a16="http://schemas.microsoft.com/office/drawing/2014/main" id="{572822E3-68AD-4CFE-952F-2A207553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06" y="2776266"/>
            <a:ext cx="3130640" cy="313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dc motor&quot;">
            <a:extLst>
              <a:ext uri="{FF2B5EF4-FFF2-40B4-BE49-F238E27FC236}">
                <a16:creationId xmlns:a16="http://schemas.microsoft.com/office/drawing/2014/main" id="{0F2DC0C5-1022-4222-AF49-75735B830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290" y="3241871"/>
            <a:ext cx="2838800" cy="219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dc motor&quot;">
            <a:extLst>
              <a:ext uri="{FF2B5EF4-FFF2-40B4-BE49-F238E27FC236}">
                <a16:creationId xmlns:a16="http://schemas.microsoft.com/office/drawing/2014/main" id="{D8BD6830-236A-44BF-9FFF-8E95FBA3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34" y="2989036"/>
            <a:ext cx="2857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06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0F25-0F70-4517-92FB-5BEB4A5B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381BA-D0CD-4058-92F8-964EFEB52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80717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How do they work ?</a:t>
            </a:r>
          </a:p>
        </p:txBody>
      </p:sp>
      <p:pic>
        <p:nvPicPr>
          <p:cNvPr id="16386" name="Picture 2" descr="Image result for dc motor gif&quot;">
            <a:extLst>
              <a:ext uri="{FF2B5EF4-FFF2-40B4-BE49-F238E27FC236}">
                <a16:creationId xmlns:a16="http://schemas.microsoft.com/office/drawing/2014/main" id="{38F32FB5-927E-4CB8-98EC-BD3515544B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9" y="1640267"/>
            <a:ext cx="3974939" cy="391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DCMotorHowitworks">
            <a:hlinkClick r:id="" action="ppaction://media"/>
            <a:extLst>
              <a:ext uri="{FF2B5EF4-FFF2-40B4-BE49-F238E27FC236}">
                <a16:creationId xmlns:a16="http://schemas.microsoft.com/office/drawing/2014/main" id="{7692D229-0800-4D68-A748-95D50241D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22882" y="1753298"/>
            <a:ext cx="6315979" cy="35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5561-0981-481A-A23E-A6868D24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F424C-3B23-4529-8680-7C1274C5D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</a:t>
            </a:r>
          </a:p>
        </p:txBody>
      </p:sp>
      <p:pic>
        <p:nvPicPr>
          <p:cNvPr id="17412" name="Picture 4" descr="Image result for tamiya motor&quot;">
            <a:extLst>
              <a:ext uri="{FF2B5EF4-FFF2-40B4-BE49-F238E27FC236}">
                <a16:creationId xmlns:a16="http://schemas.microsoft.com/office/drawing/2014/main" id="{0334F515-29E5-4E45-A36B-7899B213D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2" y="2155969"/>
            <a:ext cx="3544349" cy="35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tamiya car&quot;">
            <a:extLst>
              <a:ext uri="{FF2B5EF4-FFF2-40B4-BE49-F238E27FC236}">
                <a16:creationId xmlns:a16="http://schemas.microsoft.com/office/drawing/2014/main" id="{B546FBAA-1734-4BE2-8999-C27631FD0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24" y="1218295"/>
            <a:ext cx="4667118" cy="464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5561-0981-481A-A23E-A6868D24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F424C-3B23-4529-8680-7C1274C5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47829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Applications</a:t>
            </a:r>
          </a:p>
        </p:txBody>
      </p:sp>
      <p:pic>
        <p:nvPicPr>
          <p:cNvPr id="18434" name="Picture 2" descr="Image result for arduino car application gif&quot;">
            <a:extLst>
              <a:ext uri="{FF2B5EF4-FFF2-40B4-BE49-F238E27FC236}">
                <a16:creationId xmlns:a16="http://schemas.microsoft.com/office/drawing/2014/main" id="{DCB1E0B7-2AA9-4099-A779-A30A933292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0" y="2364209"/>
            <a:ext cx="42291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arduino gesture control car gif&quot;">
            <a:extLst>
              <a:ext uri="{FF2B5EF4-FFF2-40B4-BE49-F238E27FC236}">
                <a16:creationId xmlns:a16="http://schemas.microsoft.com/office/drawing/2014/main" id="{ABA0FC7F-800E-43F9-BD92-536AAD8D37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248" y="2278484"/>
            <a:ext cx="4572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82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0BA58319-3661-442F-BEF9-E9F50B9AD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14" y="959716"/>
            <a:ext cx="8317320" cy="475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74F4E-02DF-4608-996C-7BD03736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5E98-CC6F-403A-84CA-217C4157E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D6E59B-1DDE-430A-8BC8-5337C0353D73}"/>
              </a:ext>
            </a:extLst>
          </p:cNvPr>
          <p:cNvSpPr/>
          <p:nvPr/>
        </p:nvSpPr>
        <p:spPr>
          <a:xfrm>
            <a:off x="4420998" y="1937857"/>
            <a:ext cx="243281" cy="226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BA9AC-7A26-420D-BF28-E91099C344D7}"/>
              </a:ext>
            </a:extLst>
          </p:cNvPr>
          <p:cNvSpPr/>
          <p:nvPr/>
        </p:nvSpPr>
        <p:spPr>
          <a:xfrm>
            <a:off x="4903091" y="2076275"/>
            <a:ext cx="243281" cy="88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8549F-C05A-426C-9DC4-596FD9066B7F}"/>
              </a:ext>
            </a:extLst>
          </p:cNvPr>
          <p:cNvSpPr/>
          <p:nvPr/>
        </p:nvSpPr>
        <p:spPr>
          <a:xfrm>
            <a:off x="8006160" y="3934225"/>
            <a:ext cx="361753" cy="73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231071-89A7-4FC7-848C-9C87EB466125}"/>
              </a:ext>
            </a:extLst>
          </p:cNvPr>
          <p:cNvSpPr/>
          <p:nvPr/>
        </p:nvSpPr>
        <p:spPr>
          <a:xfrm>
            <a:off x="8772870" y="3923351"/>
            <a:ext cx="361753" cy="73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A390D-8E35-45BD-95FA-751E4BF491D0}"/>
              </a:ext>
            </a:extLst>
          </p:cNvPr>
          <p:cNvSpPr txBox="1"/>
          <p:nvPr/>
        </p:nvSpPr>
        <p:spPr>
          <a:xfrm>
            <a:off x="4664279" y="1428540"/>
            <a:ext cx="31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3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CF59C-AFA4-4DEA-BCA7-86D14641C4BD}"/>
              </a:ext>
            </a:extLst>
          </p:cNvPr>
          <p:cNvSpPr txBox="1"/>
          <p:nvPr/>
        </p:nvSpPr>
        <p:spPr>
          <a:xfrm>
            <a:off x="5070139" y="1845442"/>
            <a:ext cx="31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2</a:t>
            </a:r>
            <a:endParaRPr lang="en-US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0F2A09-D8A4-454C-8A52-80DC80F5AF15}"/>
              </a:ext>
            </a:extLst>
          </p:cNvPr>
          <p:cNvCxnSpPr>
            <a:cxnSpLocks/>
          </p:cNvCxnSpPr>
          <p:nvPr/>
        </p:nvCxnSpPr>
        <p:spPr>
          <a:xfrm flipV="1">
            <a:off x="1390810" y="4256955"/>
            <a:ext cx="622407" cy="78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32C836-5428-48FD-9E32-CA90599BA454}"/>
              </a:ext>
            </a:extLst>
          </p:cNvPr>
          <p:cNvSpPr txBox="1"/>
          <p:nvPr/>
        </p:nvSpPr>
        <p:spPr>
          <a:xfrm>
            <a:off x="640611" y="5078897"/>
            <a:ext cx="299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Adapter for high power</a:t>
            </a:r>
          </a:p>
        </p:txBody>
      </p:sp>
    </p:spTree>
    <p:extLst>
      <p:ext uri="{BB962C8B-B14F-4D97-AF65-F5344CB8AC3E}">
        <p14:creationId xmlns:p14="http://schemas.microsoft.com/office/powerpoint/2010/main" val="127767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C9B4-DF5B-4F8D-9B1B-31D37D64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20620-FBE4-4B9B-B5D0-ECE0DE5E2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57699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Sample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16149-1942-4552-84C7-DF1A4DDB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993" y="893135"/>
            <a:ext cx="48101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6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3029-BCC6-447C-8C88-0885220C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6.3 DC Motor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33EEE8-2DF8-4589-BF3A-30EE49928B34}"/>
              </a:ext>
            </a:extLst>
          </p:cNvPr>
          <p:cNvGrpSpPr/>
          <p:nvPr/>
        </p:nvGrpSpPr>
        <p:grpSpPr>
          <a:xfrm>
            <a:off x="461043" y="924701"/>
            <a:ext cx="11621330" cy="4759295"/>
            <a:chOff x="461043" y="924701"/>
            <a:chExt cx="11621330" cy="475929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2BD0024-8C28-4C49-A837-CA4D4E9C0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43" y="1174004"/>
              <a:ext cx="7890399" cy="450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A89E00-8107-40EB-BD52-140C76A9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9877" y="924701"/>
              <a:ext cx="704850" cy="17145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7BE614F-5759-4A02-BCF1-293BD48C2BB9}"/>
                </a:ext>
              </a:extLst>
            </p:cNvPr>
            <p:cNvGrpSpPr/>
            <p:nvPr/>
          </p:nvGrpSpPr>
          <p:grpSpPr>
            <a:xfrm>
              <a:off x="8447426" y="2995975"/>
              <a:ext cx="3634947" cy="2525195"/>
              <a:chOff x="7287137" y="3711947"/>
              <a:chExt cx="3634947" cy="252519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E8B1C98-1F9F-4577-B36B-BE4352323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319" y="3711947"/>
                <a:ext cx="1914525" cy="1952625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C9F0BE1-DB34-441A-AD13-3D3F03448E28}"/>
                  </a:ext>
                </a:extLst>
              </p:cNvPr>
              <p:cNvCxnSpPr/>
              <p:nvPr/>
            </p:nvCxnSpPr>
            <p:spPr>
              <a:xfrm flipV="1">
                <a:off x="7673009" y="5261201"/>
                <a:ext cx="749383" cy="58300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4364A07-45B7-4B17-8878-5188C6370B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97083" y="5154363"/>
                <a:ext cx="289889" cy="897855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A5C709B-61DB-4080-8D59-6EAE0C00DB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82956" y="5251589"/>
                <a:ext cx="1184215" cy="19427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54B1E7-D83A-4639-BBEE-0FCE88849F9D}"/>
                  </a:ext>
                </a:extLst>
              </p:cNvPr>
              <p:cNvSpPr txBox="1"/>
              <p:nvPr/>
            </p:nvSpPr>
            <p:spPr>
              <a:xfrm>
                <a:off x="7287137" y="5696138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645B9A-44E6-4E63-B4B0-1ECDF66AE5D4}"/>
                  </a:ext>
                </a:extLst>
              </p:cNvPr>
              <p:cNvSpPr txBox="1"/>
              <p:nvPr/>
            </p:nvSpPr>
            <p:spPr>
              <a:xfrm>
                <a:off x="9100790" y="5775477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2BFC8D-069D-4B36-B96F-0ACF976B8C2B}"/>
                  </a:ext>
                </a:extLst>
              </p:cNvPr>
              <p:cNvSpPr txBox="1"/>
              <p:nvPr/>
            </p:nvSpPr>
            <p:spPr>
              <a:xfrm>
                <a:off x="10325736" y="5091040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3</a:t>
                </a:r>
              </a:p>
            </p:txBody>
          </p:sp>
        </p:grp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0926DF-BEC1-44B0-AA4F-2852B8E91462}"/>
              </a:ext>
            </a:extLst>
          </p:cNvPr>
          <p:cNvCxnSpPr/>
          <p:nvPr/>
        </p:nvCxnSpPr>
        <p:spPr>
          <a:xfrm flipV="1">
            <a:off x="5745733" y="3429000"/>
            <a:ext cx="0" cy="222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3025-9C1C-4799-B903-73CEE258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6.3 DC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91A5-917C-4384-9526-ECDB6162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DC motor speed using “</a:t>
            </a:r>
            <a:r>
              <a:rPr lang="en-US" dirty="0" err="1"/>
              <a:t>analogWrite</a:t>
            </a:r>
            <a:r>
              <a:rPr lang="en-US" dirty="0"/>
              <a:t>”. </a:t>
            </a:r>
          </a:p>
          <a:p>
            <a:r>
              <a:rPr lang="en-US" dirty="0"/>
              <a:t>Speed control from potentiometer (leftmost -&gt; stop, rightmost -&gt; fastest)</a:t>
            </a:r>
          </a:p>
          <a:p>
            <a:r>
              <a:rPr lang="en-US" dirty="0"/>
              <a:t>Push button is used to change the direction (clockwise -&gt; counterclockwise -&gt; clockwise).</a:t>
            </a:r>
          </a:p>
          <a:p>
            <a:r>
              <a:rPr lang="en-US" dirty="0"/>
              <a:t>Showing spin direction and speed in percent in a serial monitor.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clockwise    30%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E3B3E4-7818-439C-B173-1F03B065440C}"/>
              </a:ext>
            </a:extLst>
          </p:cNvPr>
          <p:cNvCxnSpPr/>
          <p:nvPr/>
        </p:nvCxnSpPr>
        <p:spPr>
          <a:xfrm>
            <a:off x="2978092" y="4748169"/>
            <a:ext cx="1048624" cy="45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F4CF45-DB20-4D8F-B8EA-89EC8EF179EE}"/>
              </a:ext>
            </a:extLst>
          </p:cNvPr>
          <p:cNvSpPr txBox="1"/>
          <p:nvPr/>
        </p:nvSpPr>
        <p:spPr>
          <a:xfrm>
            <a:off x="1895913" y="4538444"/>
            <a:ext cx="146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913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7E66-D476-4150-863D-A57F73AA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61" y="43150"/>
            <a:ext cx="9601200" cy="785568"/>
          </a:xfrm>
        </p:spPr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50713-5C1C-4E3C-B16B-DC9C47091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81385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A servo-motor is an actuator with a built-in feedback mechanism that responds to a control signal by moving to and holding a position, or by moving at a continuous speed.</a:t>
            </a:r>
          </a:p>
          <a:p>
            <a:endParaRPr lang="en-US" dirty="0"/>
          </a:p>
        </p:txBody>
      </p:sp>
      <p:pic>
        <p:nvPicPr>
          <p:cNvPr id="2050" name="Picture 2" descr="Image result for servo motor gif&quot;">
            <a:extLst>
              <a:ext uri="{FF2B5EF4-FFF2-40B4-BE49-F238E27FC236}">
                <a16:creationId xmlns:a16="http://schemas.microsoft.com/office/drawing/2014/main" id="{6FAFD250-2ED5-425A-889F-8A7CD419D4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61" y="2831022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ervo motor gif&quot;">
            <a:extLst>
              <a:ext uri="{FF2B5EF4-FFF2-40B4-BE49-F238E27FC236}">
                <a16:creationId xmlns:a16="http://schemas.microsoft.com/office/drawing/2014/main" id="{580122E4-AEA5-4528-85DD-99F1EDC57C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11" y="2831022"/>
            <a:ext cx="4572000" cy="257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94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B870-B942-41A3-A5BA-5635B3C5E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61" y="43150"/>
            <a:ext cx="9601200" cy="785568"/>
          </a:xfrm>
        </p:spPr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53DDC-57C0-4890-B0C6-0B423023BBA5}"/>
              </a:ext>
            </a:extLst>
          </p:cNvPr>
          <p:cNvSpPr txBox="1">
            <a:spLocks noChangeArrowheads="1"/>
          </p:cNvSpPr>
          <p:nvPr/>
        </p:nvSpPr>
        <p:spPr>
          <a:xfrm>
            <a:off x="4061776" y="828718"/>
            <a:ext cx="3810000" cy="685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kern="0" dirty="0">
                <a:latin typeface="+mj-lt"/>
                <a:ea typeface="+mj-ea"/>
                <a:cs typeface="+mj-cs"/>
              </a:rPr>
              <a:t>Two types of servos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B493BD77-6652-4666-A91C-2A1177867E35}"/>
              </a:ext>
            </a:extLst>
          </p:cNvPr>
          <p:cNvSpPr txBox="1"/>
          <p:nvPr/>
        </p:nvSpPr>
        <p:spPr>
          <a:xfrm>
            <a:off x="2994976" y="200331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9pPr>
          </a:lstStyle>
          <a:p>
            <a:r>
              <a:rPr lang="en-US" sz="1600" dirty="0"/>
              <a:t>continuous rotation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104D3F-B79D-482E-AA7B-217F1EA222FD}"/>
              </a:ext>
            </a:extLst>
          </p:cNvPr>
          <p:cNvGrpSpPr/>
          <p:nvPr/>
        </p:nvGrpSpPr>
        <p:grpSpPr>
          <a:xfrm>
            <a:off x="3901942" y="1514518"/>
            <a:ext cx="4267200" cy="460917"/>
            <a:chOff x="2438400" y="1364166"/>
            <a:chExt cx="4267200" cy="46091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FAFCAD-1205-4AD3-BFE0-A371DEACE0ED}"/>
                </a:ext>
              </a:extLst>
            </p:cNvPr>
            <p:cNvCxnSpPr/>
            <p:nvPr/>
          </p:nvCxnSpPr>
          <p:spPr>
            <a:xfrm>
              <a:off x="4480932" y="1364166"/>
              <a:ext cx="0" cy="31223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068643-06E3-4A0D-A218-A3D6FFFE40B0}"/>
                </a:ext>
              </a:extLst>
            </p:cNvPr>
            <p:cNvCxnSpPr/>
            <p:nvPr/>
          </p:nvCxnSpPr>
          <p:spPr>
            <a:xfrm flipH="1">
              <a:off x="2438400" y="1683834"/>
              <a:ext cx="4267200" cy="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93BDA9-D890-45FF-80D0-C166C422E0DC}"/>
                </a:ext>
              </a:extLst>
            </p:cNvPr>
            <p:cNvCxnSpPr/>
            <p:nvPr/>
          </p:nvCxnSpPr>
          <p:spPr>
            <a:xfrm>
              <a:off x="2445757" y="1665249"/>
              <a:ext cx="0" cy="15611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0968A1-8087-49AF-B21E-FF86BBF475CD}"/>
                </a:ext>
              </a:extLst>
            </p:cNvPr>
            <p:cNvCxnSpPr/>
            <p:nvPr/>
          </p:nvCxnSpPr>
          <p:spPr>
            <a:xfrm>
              <a:off x="6705600" y="1668966"/>
              <a:ext cx="0" cy="15611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6C93A47-C692-4DAD-A8D4-4EE48F03D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18" y="2679820"/>
            <a:ext cx="1231571" cy="2402840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587EB412-67EA-4BB0-B99B-E22E0BAB48C2}"/>
              </a:ext>
            </a:extLst>
          </p:cNvPr>
          <p:cNvSpPr txBox="1"/>
          <p:nvPr/>
        </p:nvSpPr>
        <p:spPr>
          <a:xfrm>
            <a:off x="2358695" y="5248318"/>
            <a:ext cx="30524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3A8B2D"/>
                </a:solidFill>
              </a:rPr>
              <a:t>pulse tells servo</a:t>
            </a:r>
          </a:p>
          <a:p>
            <a:pPr algn="ctr"/>
            <a:r>
              <a:rPr lang="en-US" sz="1400" dirty="0"/>
              <a:t>which way to spin &amp; how fast to spin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9429160-03DE-4E6E-8F69-05D65AB406D1}"/>
              </a:ext>
            </a:extLst>
          </p:cNvPr>
          <p:cNvSpPr txBox="1"/>
          <p:nvPr/>
        </p:nvSpPr>
        <p:spPr>
          <a:xfrm>
            <a:off x="7260138" y="5177536"/>
            <a:ext cx="1896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3A8B2D"/>
                </a:solidFill>
              </a:rPr>
              <a:t>pulse tells servo</a:t>
            </a:r>
          </a:p>
          <a:p>
            <a:pPr algn="ctr"/>
            <a:r>
              <a:rPr lang="en-US" sz="1400" dirty="0"/>
              <a:t>which position to hold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8CD0FF-B0ED-406C-87FF-097AC46518B4}"/>
              </a:ext>
            </a:extLst>
          </p:cNvPr>
          <p:cNvGrpSpPr/>
          <p:nvPr/>
        </p:nvGrpSpPr>
        <p:grpSpPr>
          <a:xfrm>
            <a:off x="7055878" y="1971718"/>
            <a:ext cx="2539478" cy="3047632"/>
            <a:chOff x="5820936" y="1821366"/>
            <a:chExt cx="2539478" cy="30476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5924CC-D5A2-4AC4-94E8-32C8A7C00C4A}"/>
                </a:ext>
              </a:extLst>
            </p:cNvPr>
            <p:cNvGrpSpPr/>
            <p:nvPr/>
          </p:nvGrpSpPr>
          <p:grpSpPr>
            <a:xfrm>
              <a:off x="5820936" y="1821366"/>
              <a:ext cx="2539478" cy="3047632"/>
              <a:chOff x="5820936" y="1821366"/>
              <a:chExt cx="2539478" cy="3047632"/>
            </a:xfrm>
          </p:grpSpPr>
          <p:sp>
            <p:nvSpPr>
              <p:cNvPr id="16" name="TextBox 19">
                <a:extLst>
                  <a:ext uri="{FF2B5EF4-FFF2-40B4-BE49-F238E27FC236}">
                    <a16:creationId xmlns:a16="http://schemas.microsoft.com/office/drawing/2014/main" id="{0A2E1A2E-5B20-4CCB-A584-3F2F958D2485}"/>
                  </a:ext>
                </a:extLst>
              </p:cNvPr>
              <p:cNvSpPr txBox="1"/>
              <p:nvPr/>
            </p:nvSpPr>
            <p:spPr>
              <a:xfrm>
                <a:off x="6477000" y="1821366"/>
                <a:ext cx="9829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standard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2CF1271-2841-44D0-865B-E9328FF5F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262"/>
              <a:stretch/>
            </p:blipFill>
            <p:spPr>
              <a:xfrm>
                <a:off x="6327097" y="2456982"/>
                <a:ext cx="1231571" cy="2412016"/>
              </a:xfrm>
              <a:prstGeom prst="rect">
                <a:avLst/>
              </a:prstGeom>
            </p:spPr>
          </p:pic>
          <p:sp>
            <p:nvSpPr>
              <p:cNvPr id="18" name="TextBox 21">
                <a:extLst>
                  <a:ext uri="{FF2B5EF4-FFF2-40B4-BE49-F238E27FC236}">
                    <a16:creationId xmlns:a16="http://schemas.microsoft.com/office/drawing/2014/main" id="{FF2FEA79-B1EC-4606-8974-401710247045}"/>
                  </a:ext>
                </a:extLst>
              </p:cNvPr>
              <p:cNvSpPr txBox="1"/>
              <p:nvPr/>
            </p:nvSpPr>
            <p:spPr>
              <a:xfrm>
                <a:off x="5820936" y="2058072"/>
                <a:ext cx="25394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6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>
                    <a:solidFill>
                      <a:srgbClr val="3A8B2D"/>
                    </a:solidFill>
                  </a:rPr>
                  <a:t>can only rotate 180 degrees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24E33C-5570-4A0F-95E0-D0BB9630D6C6}"/>
                </a:ext>
              </a:extLst>
            </p:cNvPr>
            <p:cNvCxnSpPr/>
            <p:nvPr/>
          </p:nvCxnSpPr>
          <p:spPr>
            <a:xfrm>
              <a:off x="5843238" y="3700160"/>
              <a:ext cx="2209800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4D43AB3-48EF-4984-9553-5D24C05A05DD}"/>
                </a:ext>
              </a:extLst>
            </p:cNvPr>
            <p:cNvSpPr/>
            <p:nvPr/>
          </p:nvSpPr>
          <p:spPr>
            <a:xfrm>
              <a:off x="6642408" y="3399542"/>
              <a:ext cx="571500" cy="571500"/>
            </a:xfrm>
            <a:prstGeom prst="arc">
              <a:avLst>
                <a:gd name="adj1" fmla="val 11189480"/>
                <a:gd name="adj2" fmla="val 0"/>
              </a:avLst>
            </a:prstGeom>
            <a:ln w="25400">
              <a:solidFill>
                <a:srgbClr val="FFFF00"/>
              </a:solidFill>
              <a:headEnd type="stealth"/>
              <a:tailEnd type="stealth"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11" name="Arc 10">
            <a:extLst>
              <a:ext uri="{FF2B5EF4-FFF2-40B4-BE49-F238E27FC236}">
                <a16:creationId xmlns:a16="http://schemas.microsoft.com/office/drawing/2014/main" id="{73F9C0E9-8DE6-4E88-98D8-69E4534860AD}"/>
              </a:ext>
            </a:extLst>
          </p:cNvPr>
          <p:cNvSpPr/>
          <p:nvPr/>
        </p:nvSpPr>
        <p:spPr>
          <a:xfrm>
            <a:off x="3608935" y="3835643"/>
            <a:ext cx="571500" cy="568069"/>
          </a:xfrm>
          <a:prstGeom prst="arc">
            <a:avLst>
              <a:gd name="adj1" fmla="val 11189480"/>
              <a:gd name="adj2" fmla="val 10327076"/>
            </a:avLst>
          </a:prstGeom>
          <a:ln w="25400">
            <a:solidFill>
              <a:srgbClr val="FFFF00"/>
            </a:solidFill>
            <a:headEnd type="stealth"/>
            <a:tailEnd type="stealth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3F397C8-8B65-478E-A50B-BB75BA05E41B}"/>
              </a:ext>
            </a:extLst>
          </p:cNvPr>
          <p:cNvSpPr txBox="1"/>
          <p:nvPr/>
        </p:nvSpPr>
        <p:spPr>
          <a:xfrm>
            <a:off x="1854439" y="2289214"/>
            <a:ext cx="419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3A8B2D"/>
                </a:solidFill>
              </a:rPr>
              <a:t>can rotate all the way around in either direction</a:t>
            </a:r>
          </a:p>
        </p:txBody>
      </p:sp>
    </p:spTree>
    <p:extLst>
      <p:ext uri="{BB962C8B-B14F-4D97-AF65-F5344CB8AC3E}">
        <p14:creationId xmlns:p14="http://schemas.microsoft.com/office/powerpoint/2010/main" val="375265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B7F7-490C-4D39-B87C-EBBAF51B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EDD51-86FF-4630-B44D-EE4C9BAD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63939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How to control the angle</a:t>
            </a:r>
          </a:p>
        </p:txBody>
      </p:sp>
      <p:pic>
        <p:nvPicPr>
          <p:cNvPr id="4" name="Picture 3" descr="servo_pulses_primitive.pdf">
            <a:extLst>
              <a:ext uri="{FF2B5EF4-FFF2-40B4-BE49-F238E27FC236}">
                <a16:creationId xmlns:a16="http://schemas.microsoft.com/office/drawing/2014/main" id="{A0F96113-B80E-43A0-BF38-FDFFBD25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589" y="1028700"/>
            <a:ext cx="3300413" cy="4800600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91C5760-71C8-47F6-BE5E-D106A27971E7}"/>
              </a:ext>
            </a:extLst>
          </p:cNvPr>
          <p:cNvSpPr txBox="1"/>
          <p:nvPr/>
        </p:nvSpPr>
        <p:spPr>
          <a:xfrm>
            <a:off x="2507609" y="2903670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9pPr>
          </a:lstStyle>
          <a:p>
            <a:r>
              <a:rPr lang="en-US" dirty="0"/>
              <a:t>Pulse frequency is fixed</a:t>
            </a:r>
          </a:p>
          <a:p>
            <a:r>
              <a:rPr lang="en-US" dirty="0"/>
              <a:t>    Typical:  20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Pulse width determines position</a:t>
            </a:r>
          </a:p>
          <a:p>
            <a:r>
              <a:rPr lang="en-US" dirty="0"/>
              <a:t>    Typical:  1ms to 2 </a:t>
            </a:r>
            <a:r>
              <a:rPr lang="en-US" dirty="0" err="1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F67B-C21E-4A72-89AD-BB42BD31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A9E45-FF90-4B29-9C6D-7435F4AB7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97495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Application</a:t>
            </a:r>
          </a:p>
        </p:txBody>
      </p:sp>
      <p:pic>
        <p:nvPicPr>
          <p:cNvPr id="5122" name="Picture 2" descr="Image result for servo motor arduino applications gif&quot;">
            <a:extLst>
              <a:ext uri="{FF2B5EF4-FFF2-40B4-BE49-F238E27FC236}">
                <a16:creationId xmlns:a16="http://schemas.microsoft.com/office/drawing/2014/main" id="{B65E8EFC-A03D-44E4-8401-9C44D0E972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339" y="39249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vo motor arduino applications gif&quot;">
            <a:extLst>
              <a:ext uri="{FF2B5EF4-FFF2-40B4-BE49-F238E27FC236}">
                <a16:creationId xmlns:a16="http://schemas.microsoft.com/office/drawing/2014/main" id="{956A9976-90A3-4DAF-B77A-39951B9260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339" y="3267404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servo motor arduino applications gif&quot;">
            <a:extLst>
              <a:ext uri="{FF2B5EF4-FFF2-40B4-BE49-F238E27FC236}">
                <a16:creationId xmlns:a16="http://schemas.microsoft.com/office/drawing/2014/main" id="{55D1912C-09DC-48E0-B2D0-D82332573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1" y="2850466"/>
            <a:ext cx="4510394" cy="300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69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F67B-C21E-4A72-89AD-BB42BD31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A9E45-FF90-4B29-9C6D-7435F4AB7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97495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Application</a:t>
            </a:r>
          </a:p>
        </p:txBody>
      </p:sp>
      <p:pic>
        <p:nvPicPr>
          <p:cNvPr id="6146" name="Picture 2" descr="Image result for servo motor arduino applications gif&quot;">
            <a:extLst>
              <a:ext uri="{FF2B5EF4-FFF2-40B4-BE49-F238E27FC236}">
                <a16:creationId xmlns:a16="http://schemas.microsoft.com/office/drawing/2014/main" id="{91A5DE9C-090D-4B8E-A966-C8AAE2E808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14" y="2297098"/>
            <a:ext cx="42291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ervo motor arduino applications gif&quot;">
            <a:extLst>
              <a:ext uri="{FF2B5EF4-FFF2-40B4-BE49-F238E27FC236}">
                <a16:creationId xmlns:a16="http://schemas.microsoft.com/office/drawing/2014/main" id="{CCCC36EA-A19F-4576-BCC7-825B4D4A73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91" y="2057400"/>
            <a:ext cx="476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4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2377-EB95-405E-9C62-4E6A343A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F7BA-1B3A-40E7-9EE7-567462549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181385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Connection</a:t>
            </a:r>
          </a:p>
        </p:txBody>
      </p:sp>
      <p:pic>
        <p:nvPicPr>
          <p:cNvPr id="4" name="Picture 3" descr="micro_servo_device_wiring.pdf">
            <a:extLst>
              <a:ext uri="{FF2B5EF4-FFF2-40B4-BE49-F238E27FC236}">
                <a16:creationId xmlns:a16="http://schemas.microsoft.com/office/drawing/2014/main" id="{15399B87-699A-4D8F-B11D-2D8904E43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73" y="2247900"/>
            <a:ext cx="6359770" cy="2362200"/>
          </a:xfrm>
          <a:prstGeom prst="rect">
            <a:avLst/>
          </a:prstGeom>
        </p:spPr>
      </p:pic>
      <p:pic>
        <p:nvPicPr>
          <p:cNvPr id="5" name="Picture 2" descr="Image result for servo motor arduino&quot;">
            <a:extLst>
              <a:ext uri="{FF2B5EF4-FFF2-40B4-BE49-F238E27FC236}">
                <a16:creationId xmlns:a16="http://schemas.microsoft.com/office/drawing/2014/main" id="{1411669D-305E-40FE-B9C8-67C3E5714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32" y="2146345"/>
            <a:ext cx="2812097" cy="281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22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6D9-0BB4-4F31-B3D5-EEA35F1A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C63E-56DD-4852-8786-E2E6DDC2D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55550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/>
              <a:t>Arduino Servo library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C07459-BC94-46B0-B17D-BF442C8F713C}"/>
              </a:ext>
            </a:extLst>
          </p:cNvPr>
          <p:cNvSpPr>
            <a:spLocks noGrp="1"/>
          </p:cNvSpPr>
          <p:nvPr/>
        </p:nvSpPr>
        <p:spPr bwMode="auto">
          <a:xfrm>
            <a:off x="1981200" y="179543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Three components of the Servo Library</a:t>
            </a:r>
          </a:p>
          <a:p>
            <a:pPr lvl="1"/>
            <a:r>
              <a:rPr lang="en-US" dirty="0"/>
              <a:t>Create the servo object</a:t>
            </a:r>
          </a:p>
          <a:p>
            <a:pPr marL="914400" lvl="2" indent="0">
              <a:buNone/>
            </a:pPr>
            <a:r>
              <a:rPr lang="en-US" sz="1800" dirty="0">
                <a:latin typeface="Courier"/>
                <a:cs typeface="Courier"/>
              </a:rPr>
              <a:t>Servo </a:t>
            </a:r>
            <a:r>
              <a:rPr lang="en-US" sz="1800" dirty="0" err="1">
                <a:latin typeface="Courier"/>
                <a:cs typeface="Courier"/>
              </a:rPr>
              <a:t>my_servo_object</a:t>
            </a:r>
            <a:r>
              <a:rPr lang="en-US" sz="1800" dirty="0">
                <a:latin typeface="Courier"/>
                <a:cs typeface="Courier"/>
              </a:rPr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Attach the object</a:t>
            </a:r>
          </a:p>
          <a:p>
            <a:pPr marL="914400" lvl="2" indent="0">
              <a:buNone/>
            </a:pPr>
            <a:r>
              <a:rPr lang="en-US" sz="1800" dirty="0" err="1">
                <a:latin typeface="Courier"/>
                <a:cs typeface="Courier"/>
              </a:rPr>
              <a:t>my_servo_object.attach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servo_pin</a:t>
            </a:r>
            <a:r>
              <a:rPr lang="en-US" sz="1800" dirty="0">
                <a:latin typeface="Courier"/>
                <a:cs typeface="Courier"/>
              </a:rPr>
              <a:t>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Send control signal</a:t>
            </a:r>
          </a:p>
          <a:p>
            <a:pPr marL="914400" lvl="2" indent="0">
              <a:buNone/>
            </a:pPr>
            <a:r>
              <a:rPr lang="en-US" sz="1800" dirty="0" err="1">
                <a:latin typeface="Courier"/>
                <a:cs typeface="Courier"/>
              </a:rPr>
              <a:t>my_servo_object.write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pos</a:t>
            </a:r>
            <a:r>
              <a:rPr lang="en-US" sz="1800" dirty="0">
                <a:latin typeface="Courier"/>
                <a:cs typeface="Courier"/>
              </a:rPr>
              <a:t>);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AB6A8-6725-42E4-8B4D-79E93BE86440}"/>
              </a:ext>
            </a:extLst>
          </p:cNvPr>
          <p:cNvSpPr/>
          <p:nvPr/>
        </p:nvSpPr>
        <p:spPr>
          <a:xfrm>
            <a:off x="2969086" y="2786035"/>
            <a:ext cx="744438" cy="304800"/>
          </a:xfrm>
          <a:prstGeom prst="rect">
            <a:avLst/>
          </a:prstGeom>
          <a:solidFill>
            <a:schemeClr val="accent5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AAAD5-5043-455F-AFEC-9654D9306829}"/>
              </a:ext>
            </a:extLst>
          </p:cNvPr>
          <p:cNvSpPr/>
          <p:nvPr/>
        </p:nvSpPr>
        <p:spPr>
          <a:xfrm>
            <a:off x="3809999" y="2786035"/>
            <a:ext cx="2082101" cy="3048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4A98F5-D780-4097-A180-DBE203F8F2DB}"/>
              </a:ext>
            </a:extLst>
          </p:cNvPr>
          <p:cNvSpPr/>
          <p:nvPr/>
        </p:nvSpPr>
        <p:spPr>
          <a:xfrm>
            <a:off x="2971800" y="4005235"/>
            <a:ext cx="2082101" cy="3048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BD5342-D74A-4270-A74A-9B08157C7B98}"/>
              </a:ext>
            </a:extLst>
          </p:cNvPr>
          <p:cNvSpPr/>
          <p:nvPr/>
        </p:nvSpPr>
        <p:spPr>
          <a:xfrm>
            <a:off x="2971800" y="5224435"/>
            <a:ext cx="2082101" cy="3048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4BAC09-C10C-4EEB-80A0-A8C520275CE3}"/>
              </a:ext>
            </a:extLst>
          </p:cNvPr>
          <p:cNvCxnSpPr/>
          <p:nvPr/>
        </p:nvCxnSpPr>
        <p:spPr>
          <a:xfrm flipH="1" flipV="1">
            <a:off x="5867400" y="3090835"/>
            <a:ext cx="1066800" cy="4572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0">
            <a:extLst>
              <a:ext uri="{FF2B5EF4-FFF2-40B4-BE49-F238E27FC236}">
                <a16:creationId xmlns:a16="http://schemas.microsoft.com/office/drawing/2014/main" id="{32FD21B5-984B-4BAE-82DB-5C34A14A0A05}"/>
              </a:ext>
            </a:extLst>
          </p:cNvPr>
          <p:cNvSpPr txBox="1"/>
          <p:nvPr/>
        </p:nvSpPr>
        <p:spPr>
          <a:xfrm>
            <a:off x="6934200" y="324323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9pPr>
          </a:lstStyle>
          <a:p>
            <a:r>
              <a:rPr lang="en-US" dirty="0"/>
              <a:t>Name of the object is like a variable name.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7F380F-300C-4CDF-B66C-4A057324A795}"/>
              </a:ext>
            </a:extLst>
          </p:cNvPr>
          <p:cNvCxnSpPr/>
          <p:nvPr/>
        </p:nvCxnSpPr>
        <p:spPr>
          <a:xfrm flipH="1" flipV="1">
            <a:off x="5867400" y="4310035"/>
            <a:ext cx="1066800" cy="3810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>
            <a:extLst>
              <a:ext uri="{FF2B5EF4-FFF2-40B4-BE49-F238E27FC236}">
                <a16:creationId xmlns:a16="http://schemas.microsoft.com/office/drawing/2014/main" id="{2F743085-7CCE-4EC1-9506-2DAF5560161C}"/>
              </a:ext>
            </a:extLst>
          </p:cNvPr>
          <p:cNvSpPr txBox="1"/>
          <p:nvPr/>
        </p:nvSpPr>
        <p:spPr>
          <a:xfrm>
            <a:off x="6934200" y="4462435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6" charset="0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ourier"/>
                <a:cs typeface="Courier"/>
              </a:rPr>
              <a:t>attach</a:t>
            </a:r>
            <a:r>
              <a:rPr lang="en-US" dirty="0"/>
              <a:t> and </a:t>
            </a:r>
            <a:r>
              <a:rPr lang="en-US" sz="1600" dirty="0">
                <a:latin typeface="Courier"/>
                <a:cs typeface="Courier"/>
              </a:rPr>
              <a:t>write</a:t>
            </a:r>
            <a:r>
              <a:rPr lang="en-US" dirty="0"/>
              <a:t> are pre-defined methods that act on the servo object.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324E53-6F0D-4E31-9D9C-DC2051FDA984}"/>
              </a:ext>
            </a:extLst>
          </p:cNvPr>
          <p:cNvCxnSpPr/>
          <p:nvPr/>
        </p:nvCxnSpPr>
        <p:spPr>
          <a:xfrm flipH="1">
            <a:off x="5791200" y="4691035"/>
            <a:ext cx="1143000" cy="5334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02E13F1-165E-4247-A349-51FCB9BD3347}"/>
              </a:ext>
            </a:extLst>
          </p:cNvPr>
          <p:cNvSpPr/>
          <p:nvPr/>
        </p:nvSpPr>
        <p:spPr>
          <a:xfrm>
            <a:off x="5181600" y="4005235"/>
            <a:ext cx="862901" cy="3048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17B3A3-0F28-4D57-9CAC-66EECF1149FD}"/>
              </a:ext>
            </a:extLst>
          </p:cNvPr>
          <p:cNvSpPr/>
          <p:nvPr/>
        </p:nvSpPr>
        <p:spPr>
          <a:xfrm>
            <a:off x="5181601" y="5224435"/>
            <a:ext cx="685800" cy="3048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2898</TotalTime>
  <Words>627</Words>
  <Application>Microsoft Office PowerPoint</Application>
  <PresentationFormat>Widescreen</PresentationFormat>
  <Paragraphs>184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Courier</vt:lpstr>
      <vt:lpstr>DilleniaUPC</vt:lpstr>
      <vt:lpstr>Diamond Grid 16x9</vt:lpstr>
      <vt:lpstr>Arduino Lab 6 : Motor</vt:lpstr>
      <vt:lpstr>Motor</vt:lpstr>
      <vt:lpstr>Servo Motor</vt:lpstr>
      <vt:lpstr>Servo Motor</vt:lpstr>
      <vt:lpstr>Servo Motor</vt:lpstr>
      <vt:lpstr>Servo Motor</vt:lpstr>
      <vt:lpstr>Servo Motor</vt:lpstr>
      <vt:lpstr>Servo Motor</vt:lpstr>
      <vt:lpstr>Servo Motor</vt:lpstr>
      <vt:lpstr>Servo Motor</vt:lpstr>
      <vt:lpstr>Lab 6.1 : Servo Motor</vt:lpstr>
      <vt:lpstr>Stepper Motor</vt:lpstr>
      <vt:lpstr>Stepper Motor</vt:lpstr>
      <vt:lpstr>Stepper Motor</vt:lpstr>
      <vt:lpstr>Stepper Motor</vt:lpstr>
      <vt:lpstr>Stepper Motor</vt:lpstr>
      <vt:lpstr>Stepper Motor</vt:lpstr>
      <vt:lpstr>Lab 6.2 : Stepper Motor</vt:lpstr>
      <vt:lpstr>Lab 6.2 : Stepper Motor</vt:lpstr>
      <vt:lpstr>DC Motor</vt:lpstr>
      <vt:lpstr>DC Motor</vt:lpstr>
      <vt:lpstr>DC Motor</vt:lpstr>
      <vt:lpstr>DC Motor</vt:lpstr>
      <vt:lpstr>DC Motor</vt:lpstr>
      <vt:lpstr>DC Motor</vt:lpstr>
      <vt:lpstr>Lab 6.3 DC Motor</vt:lpstr>
      <vt:lpstr>Lab 6.3 DC Motor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 and its Applications</dc:title>
  <dc:creator>sumek.wi</dc:creator>
  <cp:lastModifiedBy>PATTARAPARK CHUTISAMOOOT</cp:lastModifiedBy>
  <cp:revision>250</cp:revision>
  <dcterms:created xsi:type="dcterms:W3CDTF">2017-12-19T08:52:47Z</dcterms:created>
  <dcterms:modified xsi:type="dcterms:W3CDTF">2022-04-06T13:46:49Z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